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64" r:id="rId6"/>
    <p:sldId id="265" r:id="rId7"/>
    <p:sldId id="260" r:id="rId8"/>
    <p:sldId id="261" r:id="rId9"/>
    <p:sldId id="263" r:id="rId10"/>
    <p:sldId id="259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7"/>
    <p:restoredTop sz="94678"/>
  </p:normalViewPr>
  <p:slideViewPr>
    <p:cSldViewPr snapToGrid="0" snapToObjects="1">
      <p:cViewPr varScale="1">
        <p:scale>
          <a:sx n="79" d="100"/>
          <a:sy n="79" d="100"/>
        </p:scale>
        <p:origin x="216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9052CA-BA9F-D944-9933-7F6612607BFE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9E75F0F-984A-5043-BB7E-4CED2513F08E}">
      <dgm:prSet phldrT="[Text]" custT="1"/>
      <dgm:spPr/>
      <dgm:t>
        <a:bodyPr/>
        <a:lstStyle/>
        <a:p>
          <a:r>
            <a:rPr lang="en-US" sz="2000" dirty="0"/>
            <a:t>OTT</a:t>
          </a:r>
        </a:p>
      </dgm:t>
    </dgm:pt>
    <dgm:pt modelId="{D9939173-2204-4E45-868B-3424DC6DBD3C}" type="parTrans" cxnId="{C126252D-2575-DE42-AD19-B34FF6B273B2}">
      <dgm:prSet/>
      <dgm:spPr/>
      <dgm:t>
        <a:bodyPr/>
        <a:lstStyle/>
        <a:p>
          <a:endParaRPr lang="en-US"/>
        </a:p>
      </dgm:t>
    </dgm:pt>
    <dgm:pt modelId="{5C51D849-633C-3149-8151-EC8A6E373ADF}" type="sibTrans" cxnId="{C126252D-2575-DE42-AD19-B34FF6B273B2}">
      <dgm:prSet/>
      <dgm:spPr/>
      <dgm:t>
        <a:bodyPr/>
        <a:lstStyle/>
        <a:p>
          <a:endParaRPr lang="en-US"/>
        </a:p>
      </dgm:t>
    </dgm:pt>
    <dgm:pt modelId="{DB674997-0E5D-6740-8CDF-B4B2AE26D324}">
      <dgm:prSet phldrT="[Text]"/>
      <dgm:spPr/>
      <dgm:t>
        <a:bodyPr/>
        <a:lstStyle/>
        <a:p>
          <a:r>
            <a:rPr lang="en-US" dirty="0"/>
            <a:t>DOE Program Offices</a:t>
          </a:r>
        </a:p>
      </dgm:t>
    </dgm:pt>
    <dgm:pt modelId="{7DDF37D4-66D1-F545-A72F-0E0AB96E36BA}" type="parTrans" cxnId="{D77E93E4-A0B4-854F-A9C5-C305C52E0D41}">
      <dgm:prSet/>
      <dgm:spPr/>
      <dgm:t>
        <a:bodyPr/>
        <a:lstStyle/>
        <a:p>
          <a:endParaRPr lang="en-US"/>
        </a:p>
      </dgm:t>
    </dgm:pt>
    <dgm:pt modelId="{A309F2B1-C720-5B48-92D0-88D37B7FEB17}" type="sibTrans" cxnId="{D77E93E4-A0B4-854F-A9C5-C305C52E0D41}">
      <dgm:prSet/>
      <dgm:spPr/>
      <dgm:t>
        <a:bodyPr/>
        <a:lstStyle/>
        <a:p>
          <a:endParaRPr lang="en-US"/>
        </a:p>
      </dgm:t>
    </dgm:pt>
    <dgm:pt modelId="{54979D74-70A9-DC41-A2F5-616C868992E2}">
      <dgm:prSet/>
      <dgm:spPr/>
      <dgm:t>
        <a:bodyPr/>
        <a:lstStyle/>
        <a:p>
          <a:r>
            <a:rPr lang="en-US" dirty="0"/>
            <a:t>YOU</a:t>
          </a:r>
        </a:p>
      </dgm:t>
    </dgm:pt>
    <dgm:pt modelId="{68C5F468-8B76-1A45-B6EA-29D1ED9C3C40}" type="parTrans" cxnId="{B52EE19E-5732-A24C-87BD-FB74E37D6790}">
      <dgm:prSet/>
      <dgm:spPr/>
      <dgm:t>
        <a:bodyPr/>
        <a:lstStyle/>
        <a:p>
          <a:endParaRPr lang="en-US"/>
        </a:p>
      </dgm:t>
    </dgm:pt>
    <dgm:pt modelId="{1B245E46-D545-7B46-910F-9566ED8925A6}" type="sibTrans" cxnId="{B52EE19E-5732-A24C-87BD-FB74E37D6790}">
      <dgm:prSet/>
      <dgm:spPr/>
      <dgm:t>
        <a:bodyPr/>
        <a:lstStyle/>
        <a:p>
          <a:endParaRPr lang="en-US"/>
        </a:p>
      </dgm:t>
    </dgm:pt>
    <dgm:pt modelId="{566569E4-D6C1-4A49-A389-E52D0DCF1C93}" type="pres">
      <dgm:prSet presAssocID="{A89052CA-BA9F-D944-9933-7F6612607BFE}" presName="cycle" presStyleCnt="0">
        <dgm:presLayoutVars>
          <dgm:dir/>
          <dgm:resizeHandles val="exact"/>
        </dgm:presLayoutVars>
      </dgm:prSet>
      <dgm:spPr/>
    </dgm:pt>
    <dgm:pt modelId="{430A946F-B719-FD40-BEB3-60A9E2901BA5}" type="pres">
      <dgm:prSet presAssocID="{54979D74-70A9-DC41-A2F5-616C868992E2}" presName="node" presStyleLbl="node1" presStyleIdx="0" presStyleCnt="3">
        <dgm:presLayoutVars>
          <dgm:bulletEnabled val="1"/>
        </dgm:presLayoutVars>
      </dgm:prSet>
      <dgm:spPr/>
    </dgm:pt>
    <dgm:pt modelId="{919B57D9-1D69-8948-92C1-30517BACF8C0}" type="pres">
      <dgm:prSet presAssocID="{1B245E46-D545-7B46-910F-9566ED8925A6}" presName="sibTrans" presStyleLbl="sibTrans2D1" presStyleIdx="0" presStyleCnt="3" custLinFactNeighborX="47283" custLinFactNeighborY="-2761"/>
      <dgm:spPr/>
    </dgm:pt>
    <dgm:pt modelId="{71534EFE-AC0E-4749-B21C-FE8EAB61C4DE}" type="pres">
      <dgm:prSet presAssocID="{1B245E46-D545-7B46-910F-9566ED8925A6}" presName="connectorText" presStyleLbl="sibTrans2D1" presStyleIdx="0" presStyleCnt="3"/>
      <dgm:spPr/>
    </dgm:pt>
    <dgm:pt modelId="{98846817-4E71-0748-99E7-9ECB9937D931}" type="pres">
      <dgm:prSet presAssocID="{E9E75F0F-984A-5043-BB7E-4CED2513F08E}" presName="node" presStyleLbl="node1" presStyleIdx="1" presStyleCnt="3">
        <dgm:presLayoutVars>
          <dgm:bulletEnabled val="1"/>
        </dgm:presLayoutVars>
      </dgm:prSet>
      <dgm:spPr/>
    </dgm:pt>
    <dgm:pt modelId="{848552CA-2634-0843-A5A9-C6B1EF506CAB}" type="pres">
      <dgm:prSet presAssocID="{5C51D849-633C-3149-8151-EC8A6E373ADF}" presName="sibTrans" presStyleLbl="sibTrans2D1" presStyleIdx="1" presStyleCnt="3"/>
      <dgm:spPr/>
    </dgm:pt>
    <dgm:pt modelId="{1739500C-2F2B-A44D-A60B-0526FC1E6ED4}" type="pres">
      <dgm:prSet presAssocID="{5C51D849-633C-3149-8151-EC8A6E373ADF}" presName="connectorText" presStyleLbl="sibTrans2D1" presStyleIdx="1" presStyleCnt="3"/>
      <dgm:spPr/>
    </dgm:pt>
    <dgm:pt modelId="{DB3D9C73-1CFC-0F43-B188-9AE4FBB5BC0F}" type="pres">
      <dgm:prSet presAssocID="{DB674997-0E5D-6740-8CDF-B4B2AE26D324}" presName="node" presStyleLbl="node1" presStyleIdx="2" presStyleCnt="3">
        <dgm:presLayoutVars>
          <dgm:bulletEnabled val="1"/>
        </dgm:presLayoutVars>
      </dgm:prSet>
      <dgm:spPr/>
    </dgm:pt>
    <dgm:pt modelId="{82546F7F-D924-E644-980E-6830181DE21F}" type="pres">
      <dgm:prSet presAssocID="{A309F2B1-C720-5B48-92D0-88D37B7FEB17}" presName="sibTrans" presStyleLbl="sibTrans2D1" presStyleIdx="2" presStyleCnt="3" custLinFactNeighborX="-40197" custLinFactNeighborY="-8409"/>
      <dgm:spPr/>
    </dgm:pt>
    <dgm:pt modelId="{FD5E73B1-4FC2-B642-B64A-E889A2AB1CCD}" type="pres">
      <dgm:prSet presAssocID="{A309F2B1-C720-5B48-92D0-88D37B7FEB17}" presName="connectorText" presStyleLbl="sibTrans2D1" presStyleIdx="2" presStyleCnt="3"/>
      <dgm:spPr/>
    </dgm:pt>
  </dgm:ptLst>
  <dgm:cxnLst>
    <dgm:cxn modelId="{C126252D-2575-DE42-AD19-B34FF6B273B2}" srcId="{A89052CA-BA9F-D944-9933-7F6612607BFE}" destId="{E9E75F0F-984A-5043-BB7E-4CED2513F08E}" srcOrd="1" destOrd="0" parTransId="{D9939173-2204-4E45-868B-3424DC6DBD3C}" sibTransId="{5C51D849-633C-3149-8151-EC8A6E373ADF}"/>
    <dgm:cxn modelId="{9184D544-D217-6544-82D4-DCA7E447E3C7}" type="presOf" srcId="{A89052CA-BA9F-D944-9933-7F6612607BFE}" destId="{566569E4-D6C1-4A49-A389-E52D0DCF1C93}" srcOrd="0" destOrd="0" presId="urn:microsoft.com/office/officeart/2005/8/layout/cycle2"/>
    <dgm:cxn modelId="{D10CD25C-2CA5-1A47-A697-30D69B607071}" type="presOf" srcId="{5C51D849-633C-3149-8151-EC8A6E373ADF}" destId="{848552CA-2634-0843-A5A9-C6B1EF506CAB}" srcOrd="0" destOrd="0" presId="urn:microsoft.com/office/officeart/2005/8/layout/cycle2"/>
    <dgm:cxn modelId="{70223C7F-5533-5E4D-A992-E98C33B45A8F}" type="presOf" srcId="{A309F2B1-C720-5B48-92D0-88D37B7FEB17}" destId="{82546F7F-D924-E644-980E-6830181DE21F}" srcOrd="0" destOrd="0" presId="urn:microsoft.com/office/officeart/2005/8/layout/cycle2"/>
    <dgm:cxn modelId="{98F92684-D3F3-FF45-BBE0-9D3BAE01D2D0}" type="presOf" srcId="{DB674997-0E5D-6740-8CDF-B4B2AE26D324}" destId="{DB3D9C73-1CFC-0F43-B188-9AE4FBB5BC0F}" srcOrd="0" destOrd="0" presId="urn:microsoft.com/office/officeart/2005/8/layout/cycle2"/>
    <dgm:cxn modelId="{9E6F5D9C-9D07-7A49-986C-F5128CDEC9B5}" type="presOf" srcId="{E9E75F0F-984A-5043-BB7E-4CED2513F08E}" destId="{98846817-4E71-0748-99E7-9ECB9937D931}" srcOrd="0" destOrd="0" presId="urn:microsoft.com/office/officeart/2005/8/layout/cycle2"/>
    <dgm:cxn modelId="{B52EE19E-5732-A24C-87BD-FB74E37D6790}" srcId="{A89052CA-BA9F-D944-9933-7F6612607BFE}" destId="{54979D74-70A9-DC41-A2F5-616C868992E2}" srcOrd="0" destOrd="0" parTransId="{68C5F468-8B76-1A45-B6EA-29D1ED9C3C40}" sibTransId="{1B245E46-D545-7B46-910F-9566ED8925A6}"/>
    <dgm:cxn modelId="{A6FA57A3-49E1-D348-BBEF-69909A2B1A8F}" type="presOf" srcId="{5C51D849-633C-3149-8151-EC8A6E373ADF}" destId="{1739500C-2F2B-A44D-A60B-0526FC1E6ED4}" srcOrd="1" destOrd="0" presId="urn:microsoft.com/office/officeart/2005/8/layout/cycle2"/>
    <dgm:cxn modelId="{CC3EB9BB-BE66-C94B-816D-6C0C1E5F3DF5}" type="presOf" srcId="{54979D74-70A9-DC41-A2F5-616C868992E2}" destId="{430A946F-B719-FD40-BEB3-60A9E2901BA5}" srcOrd="0" destOrd="0" presId="urn:microsoft.com/office/officeart/2005/8/layout/cycle2"/>
    <dgm:cxn modelId="{55523AE0-EA91-BF40-8083-18AA5A9291D7}" type="presOf" srcId="{1B245E46-D545-7B46-910F-9566ED8925A6}" destId="{71534EFE-AC0E-4749-B21C-FE8EAB61C4DE}" srcOrd="1" destOrd="0" presId="urn:microsoft.com/office/officeart/2005/8/layout/cycle2"/>
    <dgm:cxn modelId="{729DD9E0-CD33-FE4D-9B63-2286A83598F3}" type="presOf" srcId="{1B245E46-D545-7B46-910F-9566ED8925A6}" destId="{919B57D9-1D69-8948-92C1-30517BACF8C0}" srcOrd="0" destOrd="0" presId="urn:microsoft.com/office/officeart/2005/8/layout/cycle2"/>
    <dgm:cxn modelId="{D77E93E4-A0B4-854F-A9C5-C305C52E0D41}" srcId="{A89052CA-BA9F-D944-9933-7F6612607BFE}" destId="{DB674997-0E5D-6740-8CDF-B4B2AE26D324}" srcOrd="2" destOrd="0" parTransId="{7DDF37D4-66D1-F545-A72F-0E0AB96E36BA}" sibTransId="{A309F2B1-C720-5B48-92D0-88D37B7FEB17}"/>
    <dgm:cxn modelId="{CA0A06FE-DDDB-6940-A641-7040A2BFCB99}" type="presOf" srcId="{A309F2B1-C720-5B48-92D0-88D37B7FEB17}" destId="{FD5E73B1-4FC2-B642-B64A-E889A2AB1CCD}" srcOrd="1" destOrd="0" presId="urn:microsoft.com/office/officeart/2005/8/layout/cycle2"/>
    <dgm:cxn modelId="{DAD04E12-2387-2C48-BD60-F2D67A8D9B67}" type="presParOf" srcId="{566569E4-D6C1-4A49-A389-E52D0DCF1C93}" destId="{430A946F-B719-FD40-BEB3-60A9E2901BA5}" srcOrd="0" destOrd="0" presId="urn:microsoft.com/office/officeart/2005/8/layout/cycle2"/>
    <dgm:cxn modelId="{6ED3CF92-7077-0045-9421-D6447D5390AB}" type="presParOf" srcId="{566569E4-D6C1-4A49-A389-E52D0DCF1C93}" destId="{919B57D9-1D69-8948-92C1-30517BACF8C0}" srcOrd="1" destOrd="0" presId="urn:microsoft.com/office/officeart/2005/8/layout/cycle2"/>
    <dgm:cxn modelId="{A300989E-C9DE-AB40-8B4C-11C89C9DE83D}" type="presParOf" srcId="{919B57D9-1D69-8948-92C1-30517BACF8C0}" destId="{71534EFE-AC0E-4749-B21C-FE8EAB61C4DE}" srcOrd="0" destOrd="0" presId="urn:microsoft.com/office/officeart/2005/8/layout/cycle2"/>
    <dgm:cxn modelId="{135EBDD3-962E-D141-A8F7-B3AEEBAD5638}" type="presParOf" srcId="{566569E4-D6C1-4A49-A389-E52D0DCF1C93}" destId="{98846817-4E71-0748-99E7-9ECB9937D931}" srcOrd="2" destOrd="0" presId="urn:microsoft.com/office/officeart/2005/8/layout/cycle2"/>
    <dgm:cxn modelId="{304332BD-31E8-9442-8D3B-9D2E891CB216}" type="presParOf" srcId="{566569E4-D6C1-4A49-A389-E52D0DCF1C93}" destId="{848552CA-2634-0843-A5A9-C6B1EF506CAB}" srcOrd="3" destOrd="0" presId="urn:microsoft.com/office/officeart/2005/8/layout/cycle2"/>
    <dgm:cxn modelId="{47CB9082-99F9-B249-AEA1-2B441969A3BB}" type="presParOf" srcId="{848552CA-2634-0843-A5A9-C6B1EF506CAB}" destId="{1739500C-2F2B-A44D-A60B-0526FC1E6ED4}" srcOrd="0" destOrd="0" presId="urn:microsoft.com/office/officeart/2005/8/layout/cycle2"/>
    <dgm:cxn modelId="{2D1C81D8-74E8-B643-8E11-4C3ECC158356}" type="presParOf" srcId="{566569E4-D6C1-4A49-A389-E52D0DCF1C93}" destId="{DB3D9C73-1CFC-0F43-B188-9AE4FBB5BC0F}" srcOrd="4" destOrd="0" presId="urn:microsoft.com/office/officeart/2005/8/layout/cycle2"/>
    <dgm:cxn modelId="{F7F65D61-7D5B-CF45-9336-886953E4B8CE}" type="presParOf" srcId="{566569E4-D6C1-4A49-A389-E52D0DCF1C93}" destId="{82546F7F-D924-E644-980E-6830181DE21F}" srcOrd="5" destOrd="0" presId="urn:microsoft.com/office/officeart/2005/8/layout/cycle2"/>
    <dgm:cxn modelId="{317FBA78-F903-7740-84FC-B4AB0BC47B14}" type="presParOf" srcId="{82546F7F-D924-E644-980E-6830181DE21F}" destId="{FD5E73B1-4FC2-B642-B64A-E889A2AB1CCD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A946F-B719-FD40-BEB3-60A9E2901BA5}">
      <dsp:nvSpPr>
        <dsp:cNvPr id="0" name=""/>
        <dsp:cNvSpPr/>
      </dsp:nvSpPr>
      <dsp:spPr>
        <a:xfrm>
          <a:off x="4437991" y="296"/>
          <a:ext cx="2177840" cy="217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YOU</a:t>
          </a:r>
        </a:p>
      </dsp:txBody>
      <dsp:txXfrm>
        <a:off x="4756928" y="319233"/>
        <a:ext cx="1539966" cy="1539966"/>
      </dsp:txXfrm>
    </dsp:sp>
    <dsp:sp modelId="{919B57D9-1D69-8948-92C1-30517BACF8C0}">
      <dsp:nvSpPr>
        <dsp:cNvPr id="0" name=""/>
        <dsp:cNvSpPr/>
      </dsp:nvSpPr>
      <dsp:spPr>
        <a:xfrm rot="3600000">
          <a:off x="6320888" y="2103904"/>
          <a:ext cx="579764" cy="735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6364370" y="2175595"/>
        <a:ext cx="405835" cy="441013"/>
      </dsp:txXfrm>
    </dsp:sp>
    <dsp:sp modelId="{98846817-4E71-0748-99E7-9ECB9937D931}">
      <dsp:nvSpPr>
        <dsp:cNvPr id="0" name=""/>
        <dsp:cNvSpPr/>
      </dsp:nvSpPr>
      <dsp:spPr>
        <a:xfrm>
          <a:off x="6073858" y="2833702"/>
          <a:ext cx="2177840" cy="217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OTT</a:t>
          </a:r>
        </a:p>
      </dsp:txBody>
      <dsp:txXfrm>
        <a:off x="6392795" y="3152639"/>
        <a:ext cx="1539966" cy="1539966"/>
      </dsp:txXfrm>
    </dsp:sp>
    <dsp:sp modelId="{848552CA-2634-0843-A5A9-C6B1EF506CAB}">
      <dsp:nvSpPr>
        <dsp:cNvPr id="0" name=""/>
        <dsp:cNvSpPr/>
      </dsp:nvSpPr>
      <dsp:spPr>
        <a:xfrm rot="10800000">
          <a:off x="5253437" y="3555111"/>
          <a:ext cx="579764" cy="735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 rot="10800000">
        <a:off x="5427366" y="3702115"/>
        <a:ext cx="405835" cy="441013"/>
      </dsp:txXfrm>
    </dsp:sp>
    <dsp:sp modelId="{DB3D9C73-1CFC-0F43-B188-9AE4FBB5BC0F}">
      <dsp:nvSpPr>
        <dsp:cNvPr id="0" name=""/>
        <dsp:cNvSpPr/>
      </dsp:nvSpPr>
      <dsp:spPr>
        <a:xfrm>
          <a:off x="2802123" y="2833702"/>
          <a:ext cx="2177840" cy="21778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DOE Program Offices</a:t>
          </a:r>
        </a:p>
      </dsp:txBody>
      <dsp:txXfrm>
        <a:off x="3121060" y="3152639"/>
        <a:ext cx="1539966" cy="1539966"/>
      </dsp:txXfrm>
    </dsp:sp>
    <dsp:sp modelId="{82546F7F-D924-E644-980E-6830181DE21F}">
      <dsp:nvSpPr>
        <dsp:cNvPr id="0" name=""/>
        <dsp:cNvSpPr/>
      </dsp:nvSpPr>
      <dsp:spPr>
        <a:xfrm rot="18000000">
          <a:off x="4177843" y="2090811"/>
          <a:ext cx="579764" cy="7350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4221325" y="2313128"/>
        <a:ext cx="405835" cy="441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C472A-4D4E-B344-BAB7-B8A6A1F1A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90E898-B574-454F-86D2-BA9F5F4AA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F6B8C-28DA-9F40-B0AA-BD3CD6F83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244C60-1C6B-CA43-9E0F-F33D9C1E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3FBAE-F380-894E-BD7C-190D3B11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0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1389F-48E3-474F-909A-B8C4D9CD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2160F-5DAE-F845-B7B2-762304EB0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359F2-F5FE-1B4F-85A3-F741732C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8FAF6-3427-F441-B3B2-1EDBAD87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94661-2A60-6B41-BDBD-7B62F957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9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4B754B-DA5E-D641-8A72-08C062C3DD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28F6F-B1FD-BA46-B513-8C8E8728B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F98DC-9F25-6447-A2F4-A7BB28A4C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6449F-B3D7-3A40-8EF2-5BC5C6AE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1C978-E8F4-0A4D-B1DE-083BA6C02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1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D835-EB38-4245-BABC-C4035589A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D1F63-0A06-D143-BDA3-BFDB727BC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AB493-9935-9A4D-979D-19DBDF1F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6BD07-B804-914C-BE90-727884B9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3299C-D971-BE49-BF85-FAE23943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9763-E580-D245-94ED-D7D8444DC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A2490-0275-CF4F-BB56-D669F2A4AD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26A0B-17AF-054C-B328-8E419EFD6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FC5E5-35EF-DF4E-9689-E0879C426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AB3F7-FCD9-8D47-BAE3-9E39BCE4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6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08076-66DB-184C-9A5A-284E91979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340D7-25F1-B346-B332-E1D0A22A8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5D0539-EA43-994B-AED4-D5C2350BF9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3D93D-85EA-154F-BCBD-04D688FF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D1027-F095-1149-A394-48784CF8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CC5A7-4483-4B43-A8ED-F4085855B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8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E80B3-B2EB-C04E-9804-8DADF3742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33518-4854-824B-B31F-A695F493C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DA7103-63EA-6047-9CBC-04D54CB3C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37176-0F9A-464F-9E08-967E10E64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D36F24-8EC6-A345-B360-D1060A4F9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9094D3-995E-D847-AC2B-2B687DBB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5BBC33-EA8E-8E45-BD97-18B564C1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06ED20-C405-4945-AB0B-0BA750ED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2EAC-4032-6C41-9666-71DCCCBE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CF94-3C3F-3648-8A11-AC0FB42F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2B0836-2C85-D043-A7E8-D8E944DA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B2B9C0-EBB1-B948-8337-9EB6DEEC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1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0EAE1-A80D-DA4D-A4B7-9912A410E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EA69EC-FE38-4F46-90E2-0B293895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6EB35-DE12-7144-A7B0-96CE7DB9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D5F6-5FD4-9742-9253-6171298CC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3A304-3FF0-F94C-BE3B-7AE70A4B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51E3D-010E-094D-8D76-941E371F9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D54B86-FCFC-B141-B1C6-64A721EA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6F745-3DE6-AB49-87A2-62130BAE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1940B-98B2-4B44-A93B-75945D0E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0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ED4E-D665-D44A-822E-4A8971F98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1D46D5-A8B1-2147-AC1B-0AD2E3975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6829E-92D4-7143-AFA8-1B73A5C797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53F001-94C8-9649-8066-32C7B5228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C909B-F5EA-B14D-92C2-F354516EE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BD67D3-AC12-A84B-A308-7373305AA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65D588-459D-A240-A5E1-E8BA30CB0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0E26E6-5C42-A64C-BB65-607D3A0E6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DE857-9489-C34F-B200-E56B9F943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3460-5AA7-5D42-88CB-EFC31156BD63}" type="datetimeFigureOut">
              <a:rPr lang="en-US" smtClean="0"/>
              <a:t>9/12/19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2FA67-8C7D-3E4A-9DB6-FB133AAA0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8D755-C7ED-A041-A345-761A7E02C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A297-D1EF-844E-9E40-D5A9E9B55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36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CFsubmissions@inl.gov" TargetMode="External"/><Relationship Id="rId2" Type="http://schemas.openxmlformats.org/officeDocument/2006/relationships/hyperlink" Target="mailto:TCF@hq.doe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Pray@lbl.gov" TargetMode="External"/><Relationship Id="rId4" Type="http://schemas.openxmlformats.org/officeDocument/2006/relationships/hyperlink" Target="mailto:shanshanli@lbl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po.lbl.gov/TCF_202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po.lbl.gov/TCF_202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9D92-9D3B-FE44-8690-2C1C2BBF4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9527"/>
            <a:ext cx="9144000" cy="2387600"/>
          </a:xfrm>
        </p:spPr>
        <p:txBody>
          <a:bodyPr/>
          <a:lstStyle/>
          <a:p>
            <a:r>
              <a:rPr lang="en-US" b="1" dirty="0"/>
              <a:t>FY20 TCF Solicitation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E6B92-26C2-F54E-B312-41FEA635C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Intellectual Property Office</a:t>
            </a:r>
          </a:p>
          <a:p>
            <a:r>
              <a:rPr lang="en-US" sz="3200" dirty="0"/>
              <a:t>Strategic Partnerships Office</a:t>
            </a:r>
          </a:p>
          <a:p>
            <a:r>
              <a:rPr lang="en-US" sz="2800" dirty="0"/>
              <a:t>September 16, 2019</a:t>
            </a:r>
          </a:p>
        </p:txBody>
      </p:sp>
    </p:spTree>
    <p:extLst>
      <p:ext uri="{BB962C8B-B14F-4D97-AF65-F5344CB8AC3E}">
        <p14:creationId xmlns:p14="http://schemas.microsoft.com/office/powerpoint/2010/main" val="1476027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B83B-C466-2D48-A110-1F0FF148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FC1A9A-295D-4C4F-8589-01B8B28893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367463"/>
              </p:ext>
            </p:extLst>
          </p:nvPr>
        </p:nvGraphicFramePr>
        <p:xfrm>
          <a:off x="838199" y="1919286"/>
          <a:ext cx="10965874" cy="4599279"/>
        </p:xfrm>
        <a:graphic>
          <a:graphicData uri="http://schemas.openxmlformats.org/drawingml/2006/table">
            <a:tbl>
              <a:tblPr/>
              <a:tblGrid>
                <a:gridCol w="5482937">
                  <a:extLst>
                    <a:ext uri="{9D8B030D-6E8A-4147-A177-3AD203B41FA5}">
                      <a16:colId xmlns:a16="http://schemas.microsoft.com/office/drawing/2014/main" val="2382017267"/>
                    </a:ext>
                  </a:extLst>
                </a:gridCol>
                <a:gridCol w="5482937">
                  <a:extLst>
                    <a:ext uri="{9D8B030D-6E8A-4147-A177-3AD203B41FA5}">
                      <a16:colId xmlns:a16="http://schemas.microsoft.com/office/drawing/2014/main" val="3247214874"/>
                    </a:ext>
                  </a:extLst>
                </a:gridCol>
              </a:tblGrid>
              <a:tr h="511031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alibri" panose="020F0502020204030204" pitchFamily="34" charset="0"/>
                        </a:rPr>
                        <a:t>Solicitation Issue Date </a:t>
                      </a: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September 10, 2019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288655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alibri" panose="020F0502020204030204" pitchFamily="34" charset="0"/>
                        </a:rPr>
                        <a:t>Pre-Recorded Informational Webinar Available</a:t>
                      </a: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September 10, 2019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99422"/>
                  </a:ext>
                </a:extLst>
              </a:tr>
              <a:tr h="1022062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Deadline for Mandatory Proposal Eligibility Declarations</a:t>
                      </a:r>
                      <a:endParaRPr lang="en-US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October 10, 2019 5:00 p.m. (ET) 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846975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Anticipated Notification of Full Proposal Eligibility</a:t>
                      </a:r>
                      <a:endParaRPr lang="en-US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November 5, 2019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667267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Deadline for Full Proposals</a:t>
                      </a:r>
                      <a:endParaRPr lang="en-US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December12, 2019 5:00 p.m. (ET)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808890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alibri" panose="020F0502020204030204" pitchFamily="34" charset="0"/>
                        </a:rPr>
                        <a:t>Anticipated Review Comments </a:t>
                      </a: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Early-MidMarch 2020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919209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r>
                        <a:rPr lang="en-US" b="1" dirty="0">
                          <a:effectLst/>
                          <a:latin typeface="Calibri" panose="020F0502020204030204" pitchFamily="34" charset="0"/>
                        </a:rPr>
                        <a:t>Optional Response to Review Comments</a:t>
                      </a:r>
                      <a:endParaRPr lang="en-US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Three (3) Business Days Later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56456"/>
                  </a:ext>
                </a:extLst>
              </a:tr>
              <a:tr h="511031">
                <a:tc>
                  <a:txBody>
                    <a:bodyPr/>
                    <a:lstStyle/>
                    <a:p>
                      <a:r>
                        <a:rPr lang="en-US" b="1">
                          <a:effectLst/>
                          <a:latin typeface="Calibri" panose="020F0502020204030204" pitchFamily="34" charset="0"/>
                        </a:rPr>
                        <a:t>Expected Date for Selection Notifications </a:t>
                      </a:r>
                      <a:endParaRPr lang="en-US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Spring 2020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8976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C5C52B70-C93C-9A4B-B532-C6877D9D3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5C7F50-383C-FA43-8032-396CBAB148C3}"/>
              </a:ext>
            </a:extLst>
          </p:cNvPr>
          <p:cNvSpPr txBox="1"/>
          <p:nvPr/>
        </p:nvSpPr>
        <p:spPr>
          <a:xfrm>
            <a:off x="3722914" y="1290576"/>
            <a:ext cx="7168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35353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PROPs </a:t>
            </a:r>
            <a:r>
              <a:rPr lang="en-US" sz="2000" dirty="0">
                <a:solidFill>
                  <a:srgbClr val="35353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TCF online application system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https://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</a:rPr>
              <a:t>proposalsott.inl.gov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F8C4F0-C1A1-AE47-ABD9-CA8EC98F09B1}"/>
              </a:ext>
            </a:extLst>
          </p:cNvPr>
          <p:cNvSpPr/>
          <p:nvPr/>
        </p:nvSpPr>
        <p:spPr>
          <a:xfrm>
            <a:off x="669471" y="2857500"/>
            <a:ext cx="11134602" cy="71845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9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CC00-F3C3-8E4E-AC3B-02536CF9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FB3B9-A38D-F342-8BD9-E8FCFEA8C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TCF program rules and proposal process - </a:t>
            </a:r>
            <a:r>
              <a:rPr lang="en-US" dirty="0">
                <a:solidFill>
                  <a:srgbClr val="0562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TCF@hq.doe.gov</a:t>
            </a:r>
            <a:endParaRPr lang="en-US" dirty="0">
              <a:solidFill>
                <a:srgbClr val="0562C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sing </a:t>
            </a:r>
            <a:r>
              <a:rPr lang="en-US" i="1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PROPs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>
                <a:solidFill>
                  <a:srgbClr val="35353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online application system - </a:t>
            </a:r>
            <a:r>
              <a:rPr lang="en-US" dirty="0">
                <a:solidFill>
                  <a:srgbClr val="0562C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TCFsubmissions@inl.gov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TCF program &amp; IP – Shanshan Li, x5366,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shanshanli@lbl.gov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CRADA – Todd Pray, x6053,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TPray@lbl.gov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36F70ED-1B26-DA43-997B-C01EAF1F3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1E10433-769A-334F-839F-336D34EA3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27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974D-0910-2244-A117-9BE07F90B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91E88-9493-6F44-BCD7-186C414BB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Download the TCF solicitation document </a:t>
            </a:r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https://ipo.lbl.gov/TCF_2020</a:t>
            </a:r>
            <a:r>
              <a:rPr lang="en-US" sz="3200" dirty="0"/>
              <a:t> 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/>
              <a:t>Watch OTT’s pre-recorded webinar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944F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US" sz="3200" dirty="0" err="1">
                <a:solidFill>
                  <a:srgbClr val="944F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proposalsott.inl.gov</a:t>
            </a:r>
            <a:r>
              <a:rPr lang="en-US" sz="3200" dirty="0">
                <a:solidFill>
                  <a:srgbClr val="944F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/Home/</a:t>
            </a:r>
            <a:r>
              <a:rPr lang="en-US" sz="3200" dirty="0" err="1">
                <a:solidFill>
                  <a:srgbClr val="944F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tcf_resources.</a:t>
            </a:r>
            <a:r>
              <a:rPr lang="en-US" dirty="0" err="1">
                <a:solidFill>
                  <a:srgbClr val="944F7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aspx</a:t>
            </a:r>
            <a:r>
              <a:rPr lang="en-US" dirty="0">
                <a:solidFill>
                  <a:srgbClr val="944F71"/>
                </a:solidFill>
                <a:latin typeface="Times New Roman" panose="02020603050405020304" pitchFamily="18" charset="0"/>
              </a:rPr>
              <a:t>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88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A79E-C30A-9B42-939A-E50C0201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Be Eligible?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209DA-C869-9A40-AC52-C9F6AA49B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be a Berkeley Lab employee</a:t>
            </a:r>
          </a:p>
          <a:p>
            <a:r>
              <a:rPr lang="en-US" dirty="0"/>
              <a:t>Must have filed a provisional or non-provisional patent application or received DOE’s permission to assert copyright by the time DOE obligates funding</a:t>
            </a:r>
          </a:p>
          <a:p>
            <a:r>
              <a:rPr lang="en-US" dirty="0"/>
              <a:t>Project must align with at least one of the Program Office </a:t>
            </a:r>
            <a:r>
              <a:rPr lang="en-US" b="1" dirty="0"/>
              <a:t>Technology Areas listed in Appendix A of the solicitation</a:t>
            </a:r>
          </a:p>
          <a:p>
            <a:r>
              <a:rPr lang="en-US" dirty="0"/>
              <a:t>50% of the total project cost must come from a non-fed source</a:t>
            </a:r>
          </a:p>
        </p:txBody>
      </p:sp>
    </p:spTree>
    <p:extLst>
      <p:ext uri="{BB962C8B-B14F-4D97-AF65-F5344CB8AC3E}">
        <p14:creationId xmlns:p14="http://schemas.microsoft.com/office/powerpoint/2010/main" val="316051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635B0-8DCC-D945-90EA-902E426C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TCF Funding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D7CB5-5656-4E4F-9941-1EE6FA927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0.9% of the Program Offices budget in the fiscal year 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02EB1A-C937-DE49-8C38-14637548D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84214"/>
              </p:ext>
            </p:extLst>
          </p:nvPr>
        </p:nvGraphicFramePr>
        <p:xfrm>
          <a:off x="526473" y="2327564"/>
          <a:ext cx="11277600" cy="4122879"/>
        </p:xfrm>
        <a:graphic>
          <a:graphicData uri="http://schemas.openxmlformats.org/drawingml/2006/table">
            <a:tbl>
              <a:tblPr/>
              <a:tblGrid>
                <a:gridCol w="5638800">
                  <a:extLst>
                    <a:ext uri="{9D8B030D-6E8A-4147-A177-3AD203B41FA5}">
                      <a16:colId xmlns:a16="http://schemas.microsoft.com/office/drawing/2014/main" val="438382189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572024599"/>
                    </a:ext>
                  </a:extLst>
                </a:gridCol>
              </a:tblGrid>
              <a:tr h="51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Participating DOE Program Office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Estimated FY20 Funding Range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944813"/>
                  </a:ext>
                </a:extLst>
              </a:tr>
              <a:tr h="51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Energy Efficiency and Renewable Energy (EERE)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$14.5M -$15.5M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917539"/>
                  </a:ext>
                </a:extLst>
              </a:tr>
              <a:tr h="51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Nuclear Energy (NE)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$4.2M –$4.6M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412749"/>
                  </a:ext>
                </a:extLst>
              </a:tr>
              <a:tr h="51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Fossil Energy (FE)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$4.2M -$4.5M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591633"/>
                  </a:ext>
                </a:extLst>
              </a:tr>
              <a:tr h="51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Electricity Delivery and Energy Reliability (OE)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$1.0M -$1.1M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243069"/>
                  </a:ext>
                </a:extLst>
              </a:tr>
              <a:tr h="1030719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Cybersecurity, Energy Security, and Emergency Response (CESER)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$0.2M -$0.4M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10949"/>
                  </a:ext>
                </a:extLst>
              </a:tr>
              <a:tr h="51536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 TCF</a:t>
                      </a:r>
                      <a:endParaRPr lang="en-US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A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$24.1M -$26.1M</a:t>
                      </a:r>
                    </a:p>
                  </a:txBody>
                  <a:tcPr marL="47625" marR="47625" marT="0" marB="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00181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0F2BB3A7-3AE9-4646-962F-DBC5DA665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777" y="3048175"/>
            <a:ext cx="1307547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71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9578C-DD9E-6D4C-B98C-A0A8151FC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TCF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C823D-CE4A-2042-8457-40E0988A4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 1 (Tech Maturation)</a:t>
            </a:r>
            <a:endParaRPr lang="en-US" dirty="0"/>
          </a:p>
          <a:p>
            <a:r>
              <a:rPr lang="en-US" dirty="0"/>
              <a:t>$100K-$250K</a:t>
            </a:r>
          </a:p>
          <a:p>
            <a:r>
              <a:rPr lang="en-US" dirty="0"/>
              <a:t>6-18 months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Topic 2 (Cooperative Development)</a:t>
            </a:r>
          </a:p>
          <a:p>
            <a:r>
              <a:rPr lang="en-US" dirty="0"/>
              <a:t>$250K-$1.5M</a:t>
            </a:r>
          </a:p>
          <a:p>
            <a:r>
              <a:rPr lang="en-US" dirty="0"/>
              <a:t>12-36 months 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58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AB1E3-1463-0C47-B12D-16D7439D2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TCF Proposal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B3F06-6E54-6B4E-8148-6C7E62387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Commercial Impact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Technology Maturity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Project Team and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1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DCC1E-D329-8848-8AED-B8F0F6FE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907" y="23605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How Are TCF Projects Selected, Awarded, and Managed?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25B250-4A68-B746-9E39-E5DBA8C0FE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8710283"/>
              </p:ext>
            </p:extLst>
          </p:nvPr>
        </p:nvGraphicFramePr>
        <p:xfrm>
          <a:off x="497711" y="1551007"/>
          <a:ext cx="11053823" cy="5011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6D0138F-5A0F-AB44-90BD-2AC60611DFDF}"/>
              </a:ext>
            </a:extLst>
          </p:cNvPr>
          <p:cNvSpPr txBox="1"/>
          <p:nvPr/>
        </p:nvSpPr>
        <p:spPr>
          <a:xfrm>
            <a:off x="8899940" y="4272209"/>
            <a:ext cx="30767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Program administration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Receives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Manages proposal review via </a:t>
            </a:r>
            <a:r>
              <a:rPr lang="en-US" dirty="0">
                <a:solidFill>
                  <a:schemeClr val="accent2"/>
                </a:solidFill>
              </a:rPr>
              <a:t>Independent Merit Review Committee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72AE2-9889-F24D-95C3-E1DA4BC4842B}"/>
              </a:ext>
            </a:extLst>
          </p:cNvPr>
          <p:cNvSpPr txBox="1"/>
          <p:nvPr/>
        </p:nvSpPr>
        <p:spPr>
          <a:xfrm>
            <a:off x="915545" y="4573842"/>
            <a:ext cx="25221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Final proposal review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Approves funding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18D933-521C-F74B-84AA-966D885780F1}"/>
              </a:ext>
            </a:extLst>
          </p:cNvPr>
          <p:cNvSpPr txBox="1"/>
          <p:nvPr/>
        </p:nvSpPr>
        <p:spPr>
          <a:xfrm>
            <a:off x="3458642" y="3819790"/>
            <a:ext cx="1668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$</a:t>
            </a:r>
            <a:r>
              <a:rPr lang="en-US" dirty="0"/>
              <a:t> via AOP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E2708D-25A0-ED46-B0DE-4D6026CAF80D}"/>
              </a:ext>
            </a:extLst>
          </p:cNvPr>
          <p:cNvGrpSpPr/>
          <p:nvPr/>
        </p:nvGrpSpPr>
        <p:grpSpPr>
          <a:xfrm rot="474243">
            <a:off x="7429882" y="3051047"/>
            <a:ext cx="606567" cy="720822"/>
            <a:chOff x="6610319" y="1553685"/>
            <a:chExt cx="587327" cy="46180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3" name="Right Arrow 12">
              <a:extLst>
                <a:ext uri="{FF2B5EF4-FFF2-40B4-BE49-F238E27FC236}">
                  <a16:creationId xmlns:a16="http://schemas.microsoft.com/office/drawing/2014/main" id="{2C2CD31C-82B1-0F44-BEFD-F7D407D2E4ED}"/>
                </a:ext>
              </a:extLst>
            </p:cNvPr>
            <p:cNvSpPr/>
            <p:nvPr/>
          </p:nvSpPr>
          <p:spPr>
            <a:xfrm rot="2700000">
              <a:off x="6673080" y="1490924"/>
              <a:ext cx="461806" cy="58732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ight Arrow 4">
              <a:extLst>
                <a:ext uri="{FF2B5EF4-FFF2-40B4-BE49-F238E27FC236}">
                  <a16:creationId xmlns:a16="http://schemas.microsoft.com/office/drawing/2014/main" id="{01F988CB-D35F-2D43-9E64-24F33AC8EFF8}"/>
                </a:ext>
              </a:extLst>
            </p:cNvPr>
            <p:cNvSpPr txBox="1"/>
            <p:nvPr/>
          </p:nvSpPr>
          <p:spPr>
            <a:xfrm rot="2700000">
              <a:off x="6693369" y="1559407"/>
              <a:ext cx="323264" cy="3523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DDB31483-1072-4643-9CC8-6AA3C13A2051}"/>
              </a:ext>
            </a:extLst>
          </p:cNvPr>
          <p:cNvSpPr txBox="1"/>
          <p:nvPr/>
        </p:nvSpPr>
        <p:spPr>
          <a:xfrm>
            <a:off x="5203378" y="4281455"/>
            <a:ext cx="2070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optional response to review comments 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E6AA7E0-4A1D-C943-A358-FC04681F7016}"/>
              </a:ext>
            </a:extLst>
          </p:cNvPr>
          <p:cNvGrpSpPr/>
          <p:nvPr/>
        </p:nvGrpSpPr>
        <p:grpSpPr>
          <a:xfrm rot="4936846">
            <a:off x="4143762" y="2993988"/>
            <a:ext cx="532386" cy="702912"/>
            <a:chOff x="6610319" y="1553685"/>
            <a:chExt cx="587327" cy="461806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AA72A068-2825-7B4F-B048-06199EB11FDE}"/>
                </a:ext>
              </a:extLst>
            </p:cNvPr>
            <p:cNvSpPr/>
            <p:nvPr/>
          </p:nvSpPr>
          <p:spPr>
            <a:xfrm rot="2700000">
              <a:off x="6673080" y="1490924"/>
              <a:ext cx="461806" cy="587327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ight Arrow 4">
              <a:extLst>
                <a:ext uri="{FF2B5EF4-FFF2-40B4-BE49-F238E27FC236}">
                  <a16:creationId xmlns:a16="http://schemas.microsoft.com/office/drawing/2014/main" id="{42FB8E50-ADD5-304F-8854-4468BB615BDF}"/>
                </a:ext>
              </a:extLst>
            </p:cNvPr>
            <p:cNvSpPr txBox="1"/>
            <p:nvPr/>
          </p:nvSpPr>
          <p:spPr>
            <a:xfrm rot="2700000">
              <a:off x="6693369" y="1559407"/>
              <a:ext cx="323264" cy="35239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F8BEEBAB-B7EB-AB41-BD04-45C937464D3B}"/>
              </a:ext>
            </a:extLst>
          </p:cNvPr>
          <p:cNvSpPr txBox="1"/>
          <p:nvPr/>
        </p:nvSpPr>
        <p:spPr>
          <a:xfrm>
            <a:off x="7519806" y="2417955"/>
            <a:ext cx="199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Quarterly reports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4F848A-040C-074C-B426-45C7161EC26C}"/>
              </a:ext>
            </a:extLst>
          </p:cNvPr>
          <p:cNvSpPr txBox="1"/>
          <p:nvPr/>
        </p:nvSpPr>
        <p:spPr>
          <a:xfrm>
            <a:off x="2293674" y="2279456"/>
            <a:ext cx="2643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Program reports per funding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347643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  <p:bldP spid="7" grpId="0"/>
      <p:bldP spid="8" grpId="0"/>
      <p:bldP spid="17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8E411-8EDE-8541-88B5-3E42565AE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Learn More?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20BB5-F902-4148-8E64-F7C7F657A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91" y="1690688"/>
            <a:ext cx="10515600" cy="30788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Download the TCF solicitation document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https://ipo.lbl.gov/TCF_2020</a:t>
            </a: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Watch OTT’s pre-recorded webinar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944F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https://</a:t>
            </a:r>
            <a:r>
              <a:rPr lang="en-US" sz="3200" dirty="0" err="1">
                <a:solidFill>
                  <a:srgbClr val="944F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proposalsott.inl.gov</a:t>
            </a:r>
            <a:r>
              <a:rPr lang="en-US" sz="3200" dirty="0">
                <a:solidFill>
                  <a:srgbClr val="944F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/Home/</a:t>
            </a:r>
            <a:r>
              <a:rPr lang="en-US" sz="3200" dirty="0" err="1">
                <a:solidFill>
                  <a:srgbClr val="944F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tcf_resources.aspx</a:t>
            </a:r>
            <a:r>
              <a:rPr lang="en-US" sz="3200" dirty="0">
                <a:solidFill>
                  <a:srgbClr val="944F7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DC4815F-F2DB-BC44-BEB9-4292095F3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639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06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1465-E076-4747-9BA9-6909347BA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TCF Awardees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7D1DE-9120-2C40-89E8-938F5E322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Mike Tucker (ETA)</a:t>
            </a:r>
          </a:p>
          <a:p>
            <a:r>
              <a:rPr lang="en-US" dirty="0"/>
              <a:t>Brett Helms (MF)</a:t>
            </a:r>
          </a:p>
          <a:p>
            <a:r>
              <a:rPr lang="en-US" dirty="0" err="1"/>
              <a:t>Tianzhen</a:t>
            </a:r>
            <a:r>
              <a:rPr lang="en-US" dirty="0"/>
              <a:t> Hong (ETA)</a:t>
            </a:r>
          </a:p>
          <a:p>
            <a:r>
              <a:rPr lang="en-US" dirty="0"/>
              <a:t>Ning Sun (ABPDU)</a:t>
            </a:r>
          </a:p>
          <a:p>
            <a:r>
              <a:rPr lang="en-US" dirty="0"/>
              <a:t>Gao Liu (ETA)</a:t>
            </a:r>
          </a:p>
          <a:p>
            <a:r>
              <a:rPr lang="en-US" dirty="0"/>
              <a:t>Maxim </a:t>
            </a:r>
            <a:r>
              <a:rPr lang="en-US" dirty="0" err="1"/>
              <a:t>Martchevskii</a:t>
            </a:r>
            <a:r>
              <a:rPr lang="en-US" dirty="0"/>
              <a:t> (AASU)</a:t>
            </a:r>
          </a:p>
          <a:p>
            <a:r>
              <a:rPr lang="en-US" dirty="0"/>
              <a:t>Anup Singh/ Nathan </a:t>
            </a:r>
            <a:r>
              <a:rPr lang="en-US" dirty="0" err="1"/>
              <a:t>Hillson</a:t>
            </a:r>
            <a:r>
              <a:rPr lang="en-US" dirty="0"/>
              <a:t> (JBEI)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45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5090</TotalTime>
  <Words>488</Words>
  <Application>Microsoft Macintosh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FY20 TCF Solicitation</vt:lpstr>
      <vt:lpstr>PowerPoint Presentation</vt:lpstr>
      <vt:lpstr>How Can I Be Eligible?</vt:lpstr>
      <vt:lpstr>Where Does TCF Funding Come From?</vt:lpstr>
      <vt:lpstr>TCF Structure</vt:lpstr>
      <vt:lpstr>TCF Proposal Scope</vt:lpstr>
      <vt:lpstr>How Are TCF Projects Selected, Awarded, and Managed?</vt:lpstr>
      <vt:lpstr>How Can I Learn More? </vt:lpstr>
      <vt:lpstr>Past TCF Awardees </vt:lpstr>
      <vt:lpstr>Key Dates</vt:lpstr>
      <vt:lpstr>Questions?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 TCF Solicitation</dc:title>
  <dc:creator>Shanshan Li</dc:creator>
  <cp:lastModifiedBy>Shanshan Li</cp:lastModifiedBy>
  <cp:revision>24</cp:revision>
  <dcterms:created xsi:type="dcterms:W3CDTF">2019-09-13T05:49:38Z</dcterms:created>
  <dcterms:modified xsi:type="dcterms:W3CDTF">2019-09-16T18:39:56Z</dcterms:modified>
</cp:coreProperties>
</file>